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2" r:id="rId57"/>
    <p:sldId id="313" r:id="rId58"/>
    <p:sldId id="311" r:id="rId59"/>
    <p:sldId id="314"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12FB3F-AEE3-4D66-A910-3C41310C2E17}"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97E9EB-7BDF-4F9C-8C25-71CCBA5C7979}" type="slidenum">
              <a:rPr lang="en-US" smtClean="0"/>
              <a:t>‹#›</a:t>
            </a:fld>
            <a:endParaRPr lang="en-US"/>
          </a:p>
        </p:txBody>
      </p:sp>
    </p:spTree>
    <p:extLst>
      <p:ext uri="{BB962C8B-B14F-4D97-AF65-F5344CB8AC3E}">
        <p14:creationId xmlns:p14="http://schemas.microsoft.com/office/powerpoint/2010/main" val="109851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1FB3538-1271-48A9-B54A-34EDF8E9DA16}" type="datetime1">
              <a:rPr lang="en-US" smtClean="0"/>
              <a:t>3/27/2023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DE877C9-31CA-4BF2-8670-783CDE21A4D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45514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D0182-BDD8-4788-850D-D0A9F2D36C51}"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1593144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3D1238-2F52-47DD-A44F-6FB96F81C5DF}"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82921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8FF8FE-90BF-4524-9DCA-CC8E45551C64}"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217718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8FDF8-5CE6-47E5-B4F3-3C15954F29E9}" type="datetime1">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E877C9-31CA-4BF2-8670-783CDE21A4DF}"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889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C2A2EF-AF0E-4189-802B-831306EC9519}"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292327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4A2EA4-F50B-4118-90AD-3AB3476CC788}" type="datetime1">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189301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94A43C-AF33-43AD-9EF8-2F0B0D21DE84}" type="datetime1">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404637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80CA4-74F9-46F9-BF7E-FB31A3BF9874}" type="datetime1">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250409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8E5DE4-EA35-44BA-AA1B-0556C5AFBBA5}"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24652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70F714-0A2F-4990-8B59-5589F3678DC2}" type="datetime1">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E877C9-31CA-4BF2-8670-783CDE21A4DF}" type="slidenum">
              <a:rPr lang="en-US" smtClean="0"/>
              <a:t>‹#›</a:t>
            </a:fld>
            <a:endParaRPr lang="en-US"/>
          </a:p>
        </p:txBody>
      </p:sp>
    </p:spTree>
    <p:extLst>
      <p:ext uri="{BB962C8B-B14F-4D97-AF65-F5344CB8AC3E}">
        <p14:creationId xmlns:p14="http://schemas.microsoft.com/office/powerpoint/2010/main" val="124549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AD5D388-F42B-4169-82B8-CFFD6964537B}" type="datetime1">
              <a:rPr lang="en-US" smtClean="0"/>
              <a:t>3/27/2023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DE877C9-31CA-4BF2-8670-783CDE21A4DF}" type="slidenum">
              <a:rPr lang="en-US" smtClean="0"/>
              <a:t>‹#›</a:t>
            </a:fld>
            <a:endParaRPr lang="en-US"/>
          </a:p>
        </p:txBody>
      </p:sp>
    </p:spTree>
    <p:extLst>
      <p:ext uri="{BB962C8B-B14F-4D97-AF65-F5344CB8AC3E}">
        <p14:creationId xmlns:p14="http://schemas.microsoft.com/office/powerpoint/2010/main" val="16589687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static.pib.gov.in/WriteReadData/userfiles/final%20-%20Copy%202.pd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740229"/>
            <a:ext cx="10059271" cy="5752011"/>
          </a:xfrm>
        </p:spPr>
        <p:txBody>
          <a:bodyPr>
            <a:normAutofit/>
          </a:bodyPr>
          <a:lstStyle/>
          <a:p>
            <a:pPr marL="0" marR="0" algn="ctr">
              <a:spcBef>
                <a:spcPts val="0"/>
              </a:spcBef>
              <a:spcAft>
                <a:spcPts val="0"/>
              </a:spcAft>
            </a:pPr>
            <a:endParaRPr lang="en-US" sz="6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6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Energy Justice</a:t>
            </a:r>
            <a:r>
              <a:rPr lang="en-US" sz="6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6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60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Legal Mapping of Consumers’ Right to Energy and Environment</a:t>
            </a:r>
            <a:endParaRPr lang="en-US" sz="6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solidFill>
                <a:schemeClr val="bg1"/>
              </a:solidFill>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a:t>
            </a:fld>
            <a:endParaRPr lang="en-US"/>
          </a:p>
        </p:txBody>
      </p:sp>
    </p:spTree>
    <p:extLst>
      <p:ext uri="{BB962C8B-B14F-4D97-AF65-F5344CB8AC3E}">
        <p14:creationId xmlns:p14="http://schemas.microsoft.com/office/powerpoint/2010/main" val="212390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VII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EXCEPTIONS</a:t>
            </a:r>
            <a:endParaRPr lang="en-US" sz="3200"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certain cases, the HC Division of the SC of Bangladesh has moved away from the Constitutional Provision of Article 8(2) of the Constitution.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Court ruled that these principles could be judicially enforceable in appropriate cases. These cases are: </a:t>
            </a:r>
            <a:r>
              <a:rPr lang="en-US" sz="3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Wahab v. Secretary, Ministry of Land</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(1996); </a:t>
            </a:r>
            <a:r>
              <a:rPr lang="en-US" sz="3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Major-General K M </a:t>
            </a:r>
            <a:r>
              <a:rPr lang="en-US" sz="3200" i="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Safiullah</a:t>
            </a:r>
            <a:r>
              <a:rPr lang="en-US" sz="3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v. Bangladesh</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(2010) and </a:t>
            </a:r>
            <a:r>
              <a:rPr lang="en-US" sz="32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Human Rights for Peace for Bangladesh v. Bangladesh</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(2011).</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10</a:t>
            </a:fld>
            <a:endParaRPr lang="en-US"/>
          </a:p>
        </p:txBody>
      </p:sp>
    </p:spTree>
    <p:extLst>
      <p:ext uri="{BB962C8B-B14F-4D97-AF65-F5344CB8AC3E}">
        <p14:creationId xmlns:p14="http://schemas.microsoft.com/office/powerpoint/2010/main" val="37684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VIII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Autofit/>
          </a:bodyPr>
          <a:lstStyle/>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Rights and Fundamental Rights</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Part III of the Constitution: Articles 26-47A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Bangladesh Constitution explicitly guarantees 18 fundamental rights to its citizens.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It must be mentioned that right to energy has not been explicitly recognized as one of the fundamental rights by the Constitution.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11</a:t>
            </a:fld>
            <a:endParaRPr lang="en-US"/>
          </a:p>
        </p:txBody>
      </p:sp>
    </p:spTree>
    <p:extLst>
      <p:ext uri="{BB962C8B-B14F-4D97-AF65-F5344CB8AC3E}">
        <p14:creationId xmlns:p14="http://schemas.microsoft.com/office/powerpoint/2010/main" val="223153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IX</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Articles 31 &amp; 32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right to life</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Mohiuddin </a:t>
            </a:r>
            <a:r>
              <a:rPr lang="en-US" sz="3200" i="1"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Farooque</a:t>
            </a:r>
            <a:r>
              <a:rPr lang="en-US"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vs. Bangladesh </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(1997): SC held that the right to ‘live’ is not merely confined to physical existence but it includes within its ambit the right to live with human dignity.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It means something more than just physical survival.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12</a:t>
            </a:fld>
            <a:endParaRPr lang="en-US"/>
          </a:p>
        </p:txBody>
      </p:sp>
    </p:spTree>
    <p:extLst>
      <p:ext uri="{BB962C8B-B14F-4D97-AF65-F5344CB8AC3E}">
        <p14:creationId xmlns:p14="http://schemas.microsoft.com/office/powerpoint/2010/main" val="2182964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1"/>
            <a:ext cx="10059270" cy="1230091"/>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Bangladesh Standards and </a:t>
            </a:r>
            <a:b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b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Testing Institution Act, 2018</a:t>
            </a: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741713"/>
            <a:ext cx="10059271" cy="4750527"/>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6</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BSTI does not deal with service. It only deals with </a:t>
            </a: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commodities</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and/or </a:t>
            </a: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products.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Whether energy is only a commodity/product or only service or both?</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the USA (New York, Kentucky, Maryland, Massachusetts and Michigan), a number of courts have found that electricity is not only a good, but also a service.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13</a:t>
            </a:fld>
            <a:endParaRPr lang="en-US"/>
          </a:p>
        </p:txBody>
      </p:sp>
    </p:spTree>
    <p:extLst>
      <p:ext uri="{BB962C8B-B14F-4D97-AF65-F5344CB8AC3E}">
        <p14:creationId xmlns:p14="http://schemas.microsoft.com/office/powerpoint/2010/main" val="408893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10123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BSTI ACT, 2018 II</a:t>
            </a: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2002971"/>
            <a:ext cx="10059271" cy="4489270"/>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Unless it is conclusively decided whether energy (for example, electricity or gas) is a product or service, BSTI cannot venture into standardizing the same.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14</a:t>
            </a:fld>
            <a:endParaRPr lang="en-US"/>
          </a:p>
        </p:txBody>
      </p:sp>
    </p:spTree>
    <p:extLst>
      <p:ext uri="{BB962C8B-B14F-4D97-AF65-F5344CB8AC3E}">
        <p14:creationId xmlns:p14="http://schemas.microsoft.com/office/powerpoint/2010/main" val="4271830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10123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BSTI ACT, 2018 III</a:t>
            </a: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2002971"/>
            <a:ext cx="10059271" cy="4489270"/>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6(a)</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consumers can claim that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production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service practices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are very much within the functional ambit of the BSTI.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6(b)</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consumers can claim that BSTI can take measures for standardization, quality control, metrology, and simplification in </a:t>
            </a: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industry</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to establish laboratories, and conduct activities on invention or research.</a:t>
            </a: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15</a:t>
            </a:fld>
            <a:endParaRPr lang="en-US"/>
          </a:p>
        </p:txBody>
      </p:sp>
    </p:spTree>
    <p:extLst>
      <p:ext uri="{BB962C8B-B14F-4D97-AF65-F5344CB8AC3E}">
        <p14:creationId xmlns:p14="http://schemas.microsoft.com/office/powerpoint/2010/main" val="2955309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10123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BSTI ACT, 2018 IV</a:t>
            </a: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2002971"/>
            <a:ext cx="10059271" cy="4489270"/>
          </a:xfrm>
        </p:spPr>
        <p:txBody>
          <a:bodyPr>
            <a:noAutofit/>
          </a:bodyPr>
          <a:lstStyle/>
          <a:p>
            <a:pPr algn="just"/>
            <a:r>
              <a:rPr lang="en-US" sz="3200" u="sng"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section 6(c)</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consumers can claim BSTI to secure that the </a:t>
            </a:r>
            <a:r>
              <a:rPr lang="en-US" sz="3200" u="sng"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energy sector producers and users comply with</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the Bangladesh Standards adopted by the Institution.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There is no bar on BSTI in doing so.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16</a:t>
            </a:fld>
            <a:endParaRPr lang="en-US"/>
          </a:p>
        </p:txBody>
      </p:sp>
    </p:spTree>
    <p:extLst>
      <p:ext uri="{BB962C8B-B14F-4D97-AF65-F5344CB8AC3E}">
        <p14:creationId xmlns:p14="http://schemas.microsoft.com/office/powerpoint/2010/main" val="1012104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10123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BSTI ACT, 2018 V</a:t>
            </a: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2002971"/>
            <a:ext cx="10059271" cy="4489270"/>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the absence of a pro-active role by BSTI to deal with the energy sector does surely undermine the energy consumers’ right.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u="sng"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section 8</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Consumer Association of Bangladesh (CAB) is a member of the BSTI Council. So, there is ample opportunity for the vision and demand of energy consumers to be reflected in the BSTI Council through CAB.</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17</a:t>
            </a:fld>
            <a:endParaRPr lang="en-US"/>
          </a:p>
        </p:txBody>
      </p:sp>
    </p:spTree>
    <p:extLst>
      <p:ext uri="{BB962C8B-B14F-4D97-AF65-F5344CB8AC3E}">
        <p14:creationId xmlns:p14="http://schemas.microsoft.com/office/powerpoint/2010/main" val="3283172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2(9)</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“civil works” means any construction work related to power generation, transmission and distribution, installation or reinstallation of machinery or equipment and any civil work related thereto.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u="sng"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section 6(1)</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If any licensee is permitted to lay power supply lines …, the licensee may, … do necessary </a:t>
            </a:r>
            <a:r>
              <a:rPr lang="en-US"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civil works</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with intimation to the concerned person or the local authority, … for supplying electricity to that area.</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18</a:t>
            </a:fld>
            <a:endParaRPr lang="en-US"/>
          </a:p>
        </p:txBody>
      </p:sp>
    </p:spTree>
    <p:extLst>
      <p:ext uri="{BB962C8B-B14F-4D97-AF65-F5344CB8AC3E}">
        <p14:creationId xmlns:p14="http://schemas.microsoft.com/office/powerpoint/2010/main" val="3820010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6(2)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ln case of doing civil works … the licensee shall have to give written notice to the person concerned or the local authority.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6(4)</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Notwithstanding anything contained in sub-section (2), the licensee may, under emergency requirements, lay power supply lines without issuing notice.</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19</a:t>
            </a:fld>
            <a:endParaRPr lang="en-US"/>
          </a:p>
        </p:txBody>
      </p:sp>
    </p:spTree>
    <p:extLst>
      <p:ext uri="{BB962C8B-B14F-4D97-AF65-F5344CB8AC3E}">
        <p14:creationId xmlns:p14="http://schemas.microsoft.com/office/powerpoint/2010/main" val="369536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066365" y="365760"/>
            <a:ext cx="10059270" cy="754162"/>
          </a:xfrm>
        </p:spPr>
        <p:txBody>
          <a:bodyPr>
            <a:norm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Introduction</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119923"/>
            <a:ext cx="10059271" cy="5372318"/>
          </a:xfrm>
        </p:spPr>
        <p:txBody>
          <a:bodyPr>
            <a:noAutofit/>
          </a:bodyPr>
          <a:lstStyle/>
          <a:p>
            <a:pPr marL="342900" marR="0" lvl="0" indent="-342900" algn="just">
              <a:spcBef>
                <a:spcPts val="0"/>
              </a:spcBef>
              <a:spcAft>
                <a:spcPts val="0"/>
              </a:spcAft>
              <a:buFont typeface="Symbol" panose="05050102010706020507" pitchFamily="18" charset="2"/>
              <a:buChar char=""/>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justice is imbued within energy transition.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a:t>
            </a:r>
            <a:r>
              <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rPr>
              <a:t>justice</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a reality to protect energy rights and to fight environmental disasters.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justice policy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visions towards ensuring sustainable national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security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by ensuring uninterrupted supply of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environmentally friendly primary energy and electricity</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t>
            </a: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fair and reasonable price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with a view to becoming an upper middle income country by 2031.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3200" dirty="0">
              <a:solidFill>
                <a:schemeClr val="bg1"/>
              </a:solidFill>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a:t>
            </a:fld>
            <a:endParaRPr lang="en-US"/>
          </a:p>
        </p:txBody>
      </p:sp>
    </p:spTree>
    <p:extLst>
      <p:ext uri="{BB962C8B-B14F-4D97-AF65-F5344CB8AC3E}">
        <p14:creationId xmlns:p14="http://schemas.microsoft.com/office/powerpoint/2010/main" val="204004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it is often the case that in laying power supply lines licensees do take longer than usual times to do civil works. This causes unnecessary sufferings to the common people including potential consumers. </a:t>
            </a:r>
          </a:p>
          <a:p>
            <a:pPr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These people have no choice but to tolerate the unaccepted activities of the licensees or the concerned persons/local authorities. </a:t>
            </a:r>
          </a:p>
          <a:p>
            <a:pPr algn="just">
              <a:spcBef>
                <a:spcPts val="0"/>
              </a:spcBef>
              <a:spcAft>
                <a:spcPts val="0"/>
              </a:spcAft>
            </a:pP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Active consumer movement must be directed towards ensuring section 6 of the </a:t>
            </a:r>
            <a:r>
              <a:rPr lang="en-US" sz="32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Electricity Act</a:t>
            </a: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2018.</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20</a:t>
            </a:fld>
            <a:endParaRPr lang="en-US"/>
          </a:p>
        </p:txBody>
      </p:sp>
    </p:spTree>
    <p:extLst>
      <p:ext uri="{BB962C8B-B14F-4D97-AF65-F5344CB8AC3E}">
        <p14:creationId xmlns:p14="http://schemas.microsoft.com/office/powerpoint/2010/main" val="80732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IV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12(1)</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If any damage, harm or inconvenience is caused while doing civil works under this Act, the licensee shall, in such manner as may be prescribed by rules, pay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compensation</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to the person affected or the owner of the land affected for acquiring land for construction of electricity towers.” </a:t>
            </a:r>
          </a:p>
          <a:p>
            <a:pPr algn="just">
              <a:spcBef>
                <a:spcPts val="0"/>
              </a:spcBef>
              <a:spcAft>
                <a:spcPts val="0"/>
              </a:spcAft>
            </a:pP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the compensation process under the </a:t>
            </a:r>
            <a:r>
              <a:rPr lang="en-US" sz="32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Electricity Act</a:t>
            </a: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2018 is blurry and time consuming. It creates unhappiness among the sufferers.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21</a:t>
            </a:fld>
            <a:endParaRPr lang="en-US"/>
          </a:p>
        </p:txBody>
      </p:sp>
    </p:spTree>
    <p:extLst>
      <p:ext uri="{BB962C8B-B14F-4D97-AF65-F5344CB8AC3E}">
        <p14:creationId xmlns:p14="http://schemas.microsoft.com/office/powerpoint/2010/main" val="4009419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12(2)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lf</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any dispute arises from the amount payable as compensation … the provisions of the Commission Act shall apply to settle such dispute.”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2(5)</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“Commission” means the Bangladesh Energy Regulatory Commission.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53</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Bangladesh Energy Regulatory Commission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2003 shall apply to settle any dispute arising from power supply or use.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22</a:t>
            </a:fld>
            <a:endParaRPr lang="en-US"/>
          </a:p>
        </p:txBody>
      </p:sp>
    </p:spTree>
    <p:extLst>
      <p:ext uri="{BB962C8B-B14F-4D97-AF65-F5344CB8AC3E}">
        <p14:creationId xmlns:p14="http://schemas.microsoft.com/office/powerpoint/2010/main" val="846769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VI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404257"/>
            <a:ext cx="10059271" cy="5087984"/>
          </a:xfrm>
        </p:spPr>
        <p:txBody>
          <a:bodyPr>
            <a:noAutofit/>
          </a:bodyPr>
          <a:lstStyle/>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we have serious observation that BERC is inactive or unsuccessful in dissolving consumer disputes even though legally empowered to do so.</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23</a:t>
            </a:fld>
            <a:endParaRPr lang="en-US"/>
          </a:p>
        </p:txBody>
      </p:sp>
    </p:spTree>
    <p:extLst>
      <p:ext uri="{BB962C8B-B14F-4D97-AF65-F5344CB8AC3E}">
        <p14:creationId xmlns:p14="http://schemas.microsoft.com/office/powerpoint/2010/main" val="23483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VII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904999"/>
            <a:ext cx="10059271" cy="4587241"/>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16</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licensee shall … supply electricity of the same quality to all the consumers of its supply area: Provided that the licensee may, on an application made by any consumer making payment of prescribed fee for electricity of a different quality through a separate supply line, supply electricity of such quality to that consumer.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24</a:t>
            </a:fld>
            <a:endParaRPr lang="en-US"/>
          </a:p>
        </p:txBody>
      </p:sp>
    </p:spTree>
    <p:extLst>
      <p:ext uri="{BB962C8B-B14F-4D97-AF65-F5344CB8AC3E}">
        <p14:creationId xmlns:p14="http://schemas.microsoft.com/office/powerpoint/2010/main" val="1348856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VIII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752599"/>
            <a:ext cx="10059271" cy="4739641"/>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37</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If any licensee- … (b) breaks any provision of this Act or rules, or without any valid reason, puts a stop to power supply; or (c) lays defective power supply lines, it shall be an offence, and for that offence the licensee or the person or persons involved in the commission of the offence shall be punished with imprisonment for a term which may extend to I (one) year, or with fine which may extend to 1 (one) lac Taka, or with both.</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25</a:t>
            </a:fld>
            <a:endParaRPr lang="en-US"/>
          </a:p>
        </p:txBody>
      </p:sp>
    </p:spTree>
    <p:extLst>
      <p:ext uri="{BB962C8B-B14F-4D97-AF65-F5344CB8AC3E}">
        <p14:creationId xmlns:p14="http://schemas.microsoft.com/office/powerpoint/2010/main" val="2004569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Electricity Act, 2018 </a:t>
            </a:r>
            <a:r>
              <a:rPr lang="en-US" sz="40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IX</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752599"/>
            <a:ext cx="10059271" cy="4739641"/>
          </a:xfrm>
        </p:spPr>
        <p:txBody>
          <a:bodyPr>
            <a:noAutofit/>
          </a:bodyPr>
          <a:lstStyle/>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It is unfortunate that electricity consumers are hardly seen to take advantage of these provisions. It must be appreciated that it</a:t>
            </a:r>
            <a:r>
              <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the right of consumers to have minimum standards of service for supply of electricity from the distribution licensees.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There is also consumer interest involved in promulgating </a:t>
            </a:r>
            <a:r>
              <a:rPr lang="en-US" sz="3200" b="1" u="none" strike="no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Electricity (Rights of Consumers) Rules</a:t>
            </a: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like that of other countries including the neighboring country, India.</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26</a:t>
            </a:fld>
            <a:endParaRPr lang="en-US"/>
          </a:p>
        </p:txBody>
      </p:sp>
    </p:spTree>
    <p:extLst>
      <p:ext uri="{BB962C8B-B14F-4D97-AF65-F5344CB8AC3E}">
        <p14:creationId xmlns:p14="http://schemas.microsoft.com/office/powerpoint/2010/main" val="3655202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Bangladesh Environment </a:t>
            </a:r>
            <a:b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b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Conservation Act, 1995</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752599"/>
            <a:ext cx="10059271" cy="4739641"/>
          </a:xfrm>
        </p:spPr>
        <p:txBody>
          <a:bodyPr>
            <a:noAutofit/>
          </a:bodyPr>
          <a:lstStyle/>
          <a:p>
            <a:pPr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Bangladesh Environment Conservation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1995 was enacted with a view to provide for conservation of the environment, improvement of environmental standards and control and mitigation of environmental pollution. </a:t>
            </a:r>
          </a:p>
          <a:p>
            <a:pPr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Act is closely related to the consumers’ right to energy and environment.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27</a:t>
            </a:fld>
            <a:endParaRPr lang="en-US"/>
          </a:p>
        </p:txBody>
      </p:sp>
    </p:spTree>
    <p:extLst>
      <p:ext uri="{BB962C8B-B14F-4D97-AF65-F5344CB8AC3E}">
        <p14:creationId xmlns:p14="http://schemas.microsoft.com/office/powerpoint/2010/main" val="2059074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BECA 1995 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382487"/>
            <a:ext cx="10059271" cy="510975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“conservation of environment” means improvement of the qualitative and quantitative characteristics of different components of environment as well as prevention of degradation of those components. </a:t>
            </a:r>
          </a:p>
          <a:p>
            <a:pPr marL="0" marR="0" algn="just">
              <a:spcBef>
                <a:spcPts val="0"/>
              </a:spcBef>
              <a:spcAft>
                <a:spcPts val="0"/>
              </a:spcAft>
            </a:pPr>
            <a:r>
              <a:rPr lang="en-US" sz="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Now sources of energy are very much related to the qualitative and quantitative characteristics of different components of environment.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Moreover, unless degradation of such components is cautiously prevented, consumers’ right to both energy and environment will be violated.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28</a:t>
            </a:fld>
            <a:endParaRPr lang="en-US"/>
          </a:p>
        </p:txBody>
      </p:sp>
    </p:spTree>
    <p:extLst>
      <p:ext uri="{BB962C8B-B14F-4D97-AF65-F5344CB8AC3E}">
        <p14:creationId xmlns:p14="http://schemas.microsoft.com/office/powerpoint/2010/main" val="1701415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BECA 1995 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382487"/>
            <a:ext cx="10059271" cy="510975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“ecosystem” is the inter-dependent and balanced complex association of all components of the environment which can support and influence the conservation and growth of all living organisms.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have a balanced ecosystem it is important that the sources of energy are put in the proper balanced context. If not then the consumers’ right to environment and energy will be jeopardized. One must remember that energy influences the growth of living organisms, including human beings i.e. consumers.</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29</a:t>
            </a:fld>
            <a:endParaRPr lang="en-US"/>
          </a:p>
        </p:txBody>
      </p:sp>
    </p:spTree>
    <p:extLst>
      <p:ext uri="{BB962C8B-B14F-4D97-AF65-F5344CB8AC3E}">
        <p14:creationId xmlns:p14="http://schemas.microsoft.com/office/powerpoint/2010/main" val="279931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751114"/>
            <a:ext cx="10059270" cy="1284515"/>
          </a:xfrm>
        </p:spPr>
        <p:txBody>
          <a:bodyPr>
            <a:noAutofit/>
          </a:bodyPr>
          <a:lstStyle/>
          <a:p>
            <a:pPr algn="ctr"/>
            <a:b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en-US" sz="4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Importance of Legal Strategies</a:t>
            </a:r>
            <a:br>
              <a:rPr lang="en-US" sz="4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endParaRPr lang="en-US" sz="4000" dirty="0">
              <a:solidFill>
                <a:srgbClr val="C0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2035629"/>
            <a:ext cx="10059271" cy="4456611"/>
          </a:xfrm>
        </p:spPr>
        <p:txBody>
          <a:bodyPr>
            <a:norm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It is important to understand the existing legal spectrum regarding the main objectives of the energy justice policies.</a:t>
            </a:r>
            <a:endParaRPr lang="en-US" sz="3200" dirty="0">
              <a:solidFill>
                <a:schemeClr val="bg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a:t>
            </a:fld>
            <a:endParaRPr lang="en-US"/>
          </a:p>
        </p:txBody>
      </p:sp>
    </p:spTree>
    <p:extLst>
      <p:ext uri="{BB962C8B-B14F-4D97-AF65-F5344CB8AC3E}">
        <p14:creationId xmlns:p14="http://schemas.microsoft.com/office/powerpoint/2010/main" val="37447862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BECA 1995 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382487"/>
            <a:ext cx="10059271" cy="510975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“environment” is the inter-relationship existing between water, air, soil and physical property and their relationship with human beings, other animals, plants and micro-organisms.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Now the inter-relationship existing between water, air, soil and physical property and their relationship with human beings affects the energy use and efficiency. Therefore, none can deny that there is a close relationship between energy and environment.</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30</a:t>
            </a:fld>
            <a:endParaRPr lang="en-US"/>
          </a:p>
        </p:txBody>
      </p:sp>
    </p:spTree>
    <p:extLst>
      <p:ext uri="{BB962C8B-B14F-4D97-AF65-F5344CB8AC3E}">
        <p14:creationId xmlns:p14="http://schemas.microsoft.com/office/powerpoint/2010/main" val="3478602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BECA 1995 IV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382487"/>
            <a:ext cx="10059271" cy="5109754"/>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3(1)</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Government shall, for carrying out the purposes of this Act, establish a Department to be called the Department of Environment (DOE).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1989 the Government of Bangladesh created the DOE. </a:t>
            </a:r>
            <a:r>
              <a:rPr lang="en-US" sz="32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the DOE has been found to be less active in addressing the issues of energy sector. Therefore, it raises the concern for the consumers’ right to energy and environment.</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31</a:t>
            </a:fld>
            <a:endParaRPr lang="en-US"/>
          </a:p>
        </p:txBody>
      </p:sp>
    </p:spTree>
    <p:extLst>
      <p:ext uri="{BB962C8B-B14F-4D97-AF65-F5344CB8AC3E}">
        <p14:creationId xmlns:p14="http://schemas.microsoft.com/office/powerpoint/2010/main" val="920893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Consumers’ Right Protection Act, 2009</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545771"/>
            <a:ext cx="10059271" cy="4946470"/>
          </a:xfrm>
        </p:spPr>
        <p:txBody>
          <a:bodyPr>
            <a:noAutofit/>
          </a:bodyPr>
          <a:lstStyle/>
          <a:p>
            <a:pPr marL="0" marR="0" algn="just">
              <a:spcBef>
                <a:spcPts val="0"/>
              </a:spcBef>
              <a:spcAft>
                <a:spcPts val="0"/>
              </a:spcAft>
              <a:tabLst>
                <a:tab pos="1257300" algn="l"/>
              </a:tabLs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CRPA 2009 is the umbrella Act for the rights of all kinds of consumers including energy consumers.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1257300" algn="l"/>
              </a:tabLs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1257300" algn="l"/>
              </a:tabLs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2(22)</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‘service’ means … </a:t>
            </a:r>
            <a:r>
              <a:rPr lang="en-US" sz="32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fuel, gas, electricity</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which is made available to its users in exchange of price but does not include the services rendered free of cost. </a:t>
            </a:r>
          </a:p>
          <a:p>
            <a:pPr marL="0" marR="0" algn="just">
              <a:spcBef>
                <a:spcPts val="0"/>
              </a:spcBef>
              <a:spcAft>
                <a:spcPts val="0"/>
              </a:spcAft>
              <a:tabLst>
                <a:tab pos="1257300" algn="l"/>
              </a:tabLs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tabLst>
                <a:tab pos="1257300" algn="l"/>
              </a:tabLs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Therefore, it is clear that energy sector falls very much within the definition of service and hence, a matter of concern for energy consumers.</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32</a:t>
            </a:fld>
            <a:endParaRPr lang="en-US"/>
          </a:p>
        </p:txBody>
      </p:sp>
    </p:spTree>
    <p:extLst>
      <p:ext uri="{BB962C8B-B14F-4D97-AF65-F5344CB8AC3E}">
        <p14:creationId xmlns:p14="http://schemas.microsoft.com/office/powerpoint/2010/main" val="3658369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carrying out the purposes of CRPA, there shall be a Council to be called the National Consumers’ Right Protection Council.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To safeguard the interest of the energy consumers, there are representations of Energy and Mineral Resources Division and CAB in the said Council.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33</a:t>
            </a:fld>
            <a:endParaRPr lang="en-US"/>
          </a:p>
        </p:txBody>
      </p:sp>
    </p:spTree>
    <p:extLst>
      <p:ext uri="{BB962C8B-B14F-4D97-AF65-F5344CB8AC3E}">
        <p14:creationId xmlns:p14="http://schemas.microsoft.com/office/powerpoint/2010/main" val="125976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carrying out the purposes of CRPA, there shall also be a Directorate to be called the Directorate of National Consumers’ Right Protection.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Directorate is mandated to coordinate with other organizations, such as, BERC, BSTI, Bangladesh Competition Commission etc. to protect and uphold the rights of the energy consumers.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34</a:t>
            </a:fld>
            <a:endParaRPr lang="en-US"/>
          </a:p>
        </p:txBody>
      </p:sp>
    </p:spTree>
    <p:extLst>
      <p:ext uri="{BB962C8B-B14F-4D97-AF65-F5344CB8AC3E}">
        <p14:creationId xmlns:p14="http://schemas.microsoft.com/office/powerpoint/2010/main" val="2770289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IV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It is also stated in the Act that the Directorate would monitor whether the standard quality of goods or services by the seller is being maintained and take necessary actions.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Therefore, it is very much expected that to ensure the quality of energy services and to guarantee the rights of the energy consumers the Directorate would also coordinate with the BSTI.</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35</a:t>
            </a:fld>
            <a:endParaRPr lang="en-US"/>
          </a:p>
        </p:txBody>
      </p:sp>
    </p:spTree>
    <p:extLst>
      <p:ext uri="{BB962C8B-B14F-4D97-AF65-F5344CB8AC3E}">
        <p14:creationId xmlns:p14="http://schemas.microsoft.com/office/powerpoint/2010/main" val="520058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Bangladesh, the consumers’ right to redress is ignored in most occasions.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Consumer redress mechanism under the formal justice system suffers from unnecessary ‘over-criminalization syndrome’, irrational ‘bureaucratization phobia’, and lack of specialized consumer redress forums.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36</a:t>
            </a:fld>
            <a:endParaRPr lang="en-US"/>
          </a:p>
        </p:txBody>
      </p:sp>
    </p:spTree>
    <p:extLst>
      <p:ext uri="{BB962C8B-B14F-4D97-AF65-F5344CB8AC3E}">
        <p14:creationId xmlns:p14="http://schemas.microsoft.com/office/powerpoint/2010/main" val="729686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VI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Alternatively, consumer redress mechanism under the informal justice system, though visible, needs to be developed and popularized.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this regards, establishment of specialized consumer courts and appropriate amendment(s) to the </a:t>
            </a:r>
            <a:r>
              <a:rPr lang="en-US" sz="32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Consumer Rights Protection Act</a:t>
            </a: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2009 is a must and a necessity of time.</a:t>
            </a:r>
            <a:endParaRPr lang="en-US"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37</a:t>
            </a:fld>
            <a:endParaRPr lang="en-US"/>
          </a:p>
        </p:txBody>
      </p:sp>
    </p:spTree>
    <p:extLst>
      <p:ext uri="{BB962C8B-B14F-4D97-AF65-F5344CB8AC3E}">
        <p14:creationId xmlns:p14="http://schemas.microsoft.com/office/powerpoint/2010/main" val="7269529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VII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76399"/>
            <a:ext cx="10059271" cy="4815841"/>
          </a:xfrm>
        </p:spPr>
        <p:txBody>
          <a:bodyPr>
            <a:noAutofit/>
          </a:bodyPr>
          <a:lstStyle/>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Consumer disputes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CRPA</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2009: an aggrieved consumer cannot go directly to courts to take action against consumer offences.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Neither the consumer organizations can do so.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38</a:t>
            </a:fld>
            <a:endParaRPr lang="en-US"/>
          </a:p>
        </p:txBody>
      </p:sp>
    </p:spTree>
    <p:extLst>
      <p:ext uri="{BB962C8B-B14F-4D97-AF65-F5344CB8AC3E}">
        <p14:creationId xmlns:p14="http://schemas.microsoft.com/office/powerpoint/2010/main" val="39467885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VIII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CRPA</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2009: establishes that if a fine is imposed (both under administrative and criminal procedure) on the consumer offender(s), either by the Consumer Directorate or by the courts, the aggrieved consumer shall have a right to share at least 25% of the fined amount.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happens if…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cost of ‘economic harm’ &gt; the statutory fine amount</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39</a:t>
            </a:fld>
            <a:endParaRPr lang="en-US"/>
          </a:p>
        </p:txBody>
      </p:sp>
    </p:spTree>
    <p:extLst>
      <p:ext uri="{BB962C8B-B14F-4D97-AF65-F5344CB8AC3E}">
        <p14:creationId xmlns:p14="http://schemas.microsoft.com/office/powerpoint/2010/main" val="411971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rmAutofit/>
          </a:bodyPr>
          <a:lstStyle/>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Ownership of Energy</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143</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Republic owns all the energy and mineral resources within the land and sea</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7(1)</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people own the republic</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 people own the energy and mineral resources above and beneath the surface within the territorial land and sea of Bangladesh.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a:t>
            </a:fld>
            <a:endParaRPr lang="en-US"/>
          </a:p>
        </p:txBody>
      </p:sp>
    </p:spTree>
    <p:extLst>
      <p:ext uri="{BB962C8B-B14F-4D97-AF65-F5344CB8AC3E}">
        <p14:creationId xmlns:p14="http://schemas.microsoft.com/office/powerpoint/2010/main" val="4120786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CRPA 2009 IX</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CRPA</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2009: no provision for aggrieved consumers to take recourse to the civil court claiming for ‘monetary compensation’.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 significant practice of corporate negotiation or Industry-based ADR.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40</a:t>
            </a:fld>
            <a:endParaRPr lang="en-US"/>
          </a:p>
        </p:txBody>
      </p:sp>
    </p:spTree>
    <p:extLst>
      <p:ext uri="{BB962C8B-B14F-4D97-AF65-F5344CB8AC3E}">
        <p14:creationId xmlns:p14="http://schemas.microsoft.com/office/powerpoint/2010/main" val="15721625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Monopolies and Restrictive Trade Practices (Control and Prevention) Ordinance</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1970.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the said Ordinance was never implemented, and competition in the country remained largely weak.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After almost more than 40 years, the Government of Bangladesh enacted the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Competition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2012.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41</a:t>
            </a:fld>
            <a:endParaRPr lang="en-US"/>
          </a:p>
        </p:txBody>
      </p:sp>
    </p:spTree>
    <p:extLst>
      <p:ext uri="{BB962C8B-B14F-4D97-AF65-F5344CB8AC3E}">
        <p14:creationId xmlns:p14="http://schemas.microsoft.com/office/powerpoint/2010/main" val="3539383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II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20 year-plan, Perspective Plan 2021–2041, which converts Vision 2041 into a strategy, mentions the role of competition in several sections, such as in relation to the power and energy sectors.</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objectives and targets set for PP2041 (Prospective Plan 2041) made out for the power and energy sector will go a long way to benefit the energy consumers.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42</a:t>
            </a:fld>
            <a:endParaRPr lang="en-US"/>
          </a:p>
        </p:txBody>
      </p:sp>
    </p:spTree>
    <p:extLst>
      <p:ext uri="{BB962C8B-B14F-4D97-AF65-F5344CB8AC3E}">
        <p14:creationId xmlns:p14="http://schemas.microsoft.com/office/powerpoint/2010/main" val="799287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III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Bangladesh will seek to considerably expand </a:t>
            </a:r>
            <a:r>
              <a:rPr lang="en-US" sz="32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power trade</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options at competitive prices from all three </a:t>
            </a:r>
            <a:r>
              <a:rPr lang="en-US" sz="32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neighbouring</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countries.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Developing renewable energy will be a key focus of PP2041 strategy.</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43</a:t>
            </a:fld>
            <a:endParaRPr lang="en-US"/>
          </a:p>
        </p:txBody>
      </p:sp>
    </p:spTree>
    <p:extLst>
      <p:ext uri="{BB962C8B-B14F-4D97-AF65-F5344CB8AC3E}">
        <p14:creationId xmlns:p14="http://schemas.microsoft.com/office/powerpoint/2010/main" val="849638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IV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Competition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2012, does not have specific provisions on consumer protection, but the Bangladesh Competition Commission (BCC) has the power to review the actions taken under any other law for consumer rights protection and implementation, although it has not handled any cases so far.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44</a:t>
            </a:fld>
            <a:endParaRPr lang="en-US"/>
          </a:p>
        </p:txBody>
      </p:sp>
    </p:spTree>
    <p:extLst>
      <p:ext uri="{BB962C8B-B14F-4D97-AF65-F5344CB8AC3E}">
        <p14:creationId xmlns:p14="http://schemas.microsoft.com/office/powerpoint/2010/main" val="2803384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V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According to </a:t>
            </a: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section 14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of the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Competition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2012, there is provision for exchange of opinion between BCC and other statutory bodies such as BERC, BSTI, Directorate of National Consumers’ Right Protection, etc.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Therefore, if there is anti-competitive practices found in the energy sector, BCC can in appropriates circumstances consult with other statutory bodies.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45</a:t>
            </a:fld>
            <a:endParaRPr lang="en-US"/>
          </a:p>
        </p:txBody>
      </p:sp>
    </p:spTree>
    <p:extLst>
      <p:ext uri="{BB962C8B-B14F-4D97-AF65-F5344CB8AC3E}">
        <p14:creationId xmlns:p14="http://schemas.microsoft.com/office/powerpoint/2010/main" val="32953892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VI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the energy sector anti-competitive agreements and abuses of dominant position are rampant in practice.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Thus in various studies it has been recommended that the government of Bangladesh needs to introduce more competition in its energy market.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government needs to review its power market design in order to introduce more competition.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46</a:t>
            </a:fld>
            <a:endParaRPr lang="en-US"/>
          </a:p>
        </p:txBody>
      </p:sp>
    </p:spTree>
    <p:extLst>
      <p:ext uri="{BB962C8B-B14F-4D97-AF65-F5344CB8AC3E}">
        <p14:creationId xmlns:p14="http://schemas.microsoft.com/office/powerpoint/2010/main" val="753124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VII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BCC is deemed to have jurisdiction over all regulated sectors, including energy. However, sectoral regulators are also mandated by their laws to deal with competition issues.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For the energy sector, section 22 of the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Bangladesh Energy Regulatory Commission Act</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states that among the functions of this Commission are ‘(h) to encourage to create a congenial atmosphere to promote competition amongst the </a:t>
            </a:r>
            <a:r>
              <a:rPr lang="en-US" sz="3200"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licencees</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47</a:t>
            </a:fld>
            <a:endParaRPr lang="en-US"/>
          </a:p>
        </p:txBody>
      </p:sp>
    </p:spTree>
    <p:extLst>
      <p:ext uri="{BB962C8B-B14F-4D97-AF65-F5344CB8AC3E}">
        <p14:creationId xmlns:p14="http://schemas.microsoft.com/office/powerpoint/2010/main" val="1492639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Competition Act, 2012 VIII </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BERC claims that it has the primary responsibility to evaluate mergers of energy companies.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However, there have been no discussions with BCC with respect to possible overlaps in the functions of both.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48</a:t>
            </a:fld>
            <a:endParaRPr lang="en-US"/>
          </a:p>
        </p:txBody>
      </p:sp>
    </p:spTree>
    <p:extLst>
      <p:ext uri="{BB962C8B-B14F-4D97-AF65-F5344CB8AC3E}">
        <p14:creationId xmlns:p14="http://schemas.microsoft.com/office/powerpoint/2010/main" val="2033869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1328064"/>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The Sustainable and Renewable Energy Development Authority Act, 2012</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2013857"/>
            <a:ext cx="10059271" cy="4455205"/>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 is no quality investment in the existing non-competitive energy market.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Development of RE market is a victim of inequality due to subsidy on non-renewable grid electricity.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the off-grid area, consumers purchase renewable electricity at Tk. 30 per unit while depending on the consumers, subsidized grid electricity is sold at Tk. 3.75-11.00.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49</a:t>
            </a:fld>
            <a:endParaRPr lang="en-US"/>
          </a:p>
        </p:txBody>
      </p:sp>
    </p:spTree>
    <p:extLst>
      <p:ext uri="{BB962C8B-B14F-4D97-AF65-F5344CB8AC3E}">
        <p14:creationId xmlns:p14="http://schemas.microsoft.com/office/powerpoint/2010/main" val="151653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II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rmAutofit/>
          </a:bodyPr>
          <a:lstStyle/>
          <a:p>
            <a:pPr marL="0" marR="0" algn="just">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Rights and Fundamental Principles of State Policy</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Part II of the Constitution: Articles 8 to 25</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They are not judicially enforceable by the court: Article 8(2) and </a:t>
            </a:r>
            <a:r>
              <a:rPr lang="en-US" sz="3200" i="1"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Kudrat</a:t>
            </a:r>
            <a:r>
              <a:rPr lang="en-US"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-E-Elahi v. Bangladesh</a:t>
            </a:r>
            <a:endParaRPr lang="en-US" sz="3200" dirty="0">
              <a:solidFill>
                <a:schemeClr val="bg1"/>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a:t>
            </a:fld>
            <a:endParaRPr lang="en-US"/>
          </a:p>
        </p:txBody>
      </p:sp>
    </p:spTree>
    <p:extLst>
      <p:ext uri="{BB962C8B-B14F-4D97-AF65-F5344CB8AC3E}">
        <p14:creationId xmlns:p14="http://schemas.microsoft.com/office/powerpoint/2010/main" val="23512503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SREDA 2012 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653221"/>
            <a:ext cx="10059271" cy="4815841"/>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According to </a:t>
            </a:r>
            <a:r>
              <a:rPr lang="en-US" sz="32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SREDA </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2012, the authority and responsibility of SREDA is not enforceable by law.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SREDA is also not responsible for regulating the RE sector.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Grid power utilities are vested with the responsibilities of developing renewable power and expanding the market. </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a result, the RE electricity market is victim of conflicts of interest.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50</a:t>
            </a:fld>
            <a:endParaRPr lang="en-US"/>
          </a:p>
        </p:txBody>
      </p:sp>
    </p:spTree>
    <p:extLst>
      <p:ext uri="{BB962C8B-B14F-4D97-AF65-F5344CB8AC3E}">
        <p14:creationId xmlns:p14="http://schemas.microsoft.com/office/powerpoint/2010/main" val="9928126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SREDA 2012 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45771"/>
            <a:ext cx="10059271" cy="4923292"/>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Private entrepreneurs engaged in off-grid RE power generation cannot be considered as entrepreneurs. </a:t>
            </a:r>
          </a:p>
          <a:p>
            <a:pPr marL="0" marR="0" algn="just">
              <a:spcBef>
                <a:spcPts val="0"/>
              </a:spcBef>
              <a:spcAft>
                <a:spcPts val="0"/>
              </a:spcAft>
            </a:pPr>
            <a:endParaRPr lang="en-US"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They are basically contractors of the financial institute IDCOL. </a:t>
            </a:r>
          </a:p>
          <a:p>
            <a:pPr marL="0" marR="0" algn="just">
              <a:spcBef>
                <a:spcPts val="0"/>
              </a:spcBef>
              <a:spcAft>
                <a:spcPts val="0"/>
              </a:spcAft>
            </a:pPr>
            <a:endParaRPr lang="en-US"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They are not independent in planning and design and adoption. </a:t>
            </a:r>
          </a:p>
          <a:p>
            <a:pPr marL="0" marR="0" algn="just">
              <a:spcBef>
                <a:spcPts val="0"/>
              </a:spcBef>
              <a:spcAft>
                <a:spcPts val="0"/>
              </a:spcAft>
            </a:pPr>
            <a:endParaRPr lang="en-US" sz="1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Thus, entrepreneurship creation and entrepreneurial capacity development initiatives in the RE sector are absent.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51</a:t>
            </a:fld>
            <a:endParaRPr lang="en-US"/>
          </a:p>
        </p:txBody>
      </p:sp>
    </p:spTree>
    <p:extLst>
      <p:ext uri="{BB962C8B-B14F-4D97-AF65-F5344CB8AC3E}">
        <p14:creationId xmlns:p14="http://schemas.microsoft.com/office/powerpoint/2010/main" val="24717349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13113"/>
            <a:ext cx="10059271" cy="4923292"/>
          </a:xfrm>
        </p:spPr>
        <p:txBody>
          <a:bodyPr>
            <a:noAutofit/>
          </a:bodyPr>
          <a:lstStyle/>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definition of ‘Energy’ in the BERC Act only includes electricity, gas, and petroleum.</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Transmission, distribution, trading and use of electricity are not within the regulatory purview of the BERC. Therefore as per the definition of the “electricity market” under S. 2(v) of the BERC Act, Electricity market remains mostly unregulated.</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52</a:t>
            </a:fld>
            <a:endParaRPr lang="en-US"/>
          </a:p>
        </p:txBody>
      </p:sp>
    </p:spTree>
    <p:extLst>
      <p:ext uri="{BB962C8B-B14F-4D97-AF65-F5344CB8AC3E}">
        <p14:creationId xmlns:p14="http://schemas.microsoft.com/office/powerpoint/2010/main" val="13355452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45771"/>
            <a:ext cx="10059271" cy="4923292"/>
          </a:xfrm>
        </p:spPr>
        <p:txBody>
          <a:bodyPr>
            <a:noAutofit/>
          </a:bodyPr>
          <a:lstStyle/>
          <a:p>
            <a:pPr marL="0" marR="0" algn="just">
              <a:spcBef>
                <a:spcPts val="0"/>
              </a:spcBef>
              <a:spcAft>
                <a:spcPts val="0"/>
              </a:spcAft>
            </a:pPr>
            <a:r>
              <a:rPr lang="en-US" sz="3200" dirty="0">
                <a:solidFill>
                  <a:schemeClr val="bg1"/>
                </a:solidFill>
                <a:latin typeface="Calibri" panose="020F0502020204030204" pitchFamily="34" charset="0"/>
                <a:ea typeface="Times New Roman" panose="02020603050405020304" pitchFamily="18" charset="0"/>
                <a:cs typeface="Calibri" panose="020F0502020204030204" pitchFamily="34" charset="0"/>
              </a:rPr>
              <a:t>BERC does not regulate c</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oal power, nuclear energy and the renewable energy market.</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Act does not aim to regulate conservation of energy issue.</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Regulating energy auction is also not an area to regulate the energy market.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53</a:t>
            </a:fld>
            <a:endParaRPr lang="en-US"/>
          </a:p>
        </p:txBody>
      </p:sp>
    </p:spTree>
    <p:extLst>
      <p:ext uri="{BB962C8B-B14F-4D97-AF65-F5344CB8AC3E}">
        <p14:creationId xmlns:p14="http://schemas.microsoft.com/office/powerpoint/2010/main" val="17471566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33569" y="1545770"/>
            <a:ext cx="10059271" cy="4923292"/>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has no advisory role to play to the Government regarding energy policy.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has not been effective in discharging most of its functions as per requirements of the BERC Act. For example, energy efficiency enhancement, ensuring efficient use of energy, ensuring competitive market, providing recommendations to the government, dispute settlement and Arbitration or preventing monopoly in the market – none of these been initiated so far by the BERC.</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54</a:t>
            </a:fld>
            <a:endParaRPr lang="en-US"/>
          </a:p>
        </p:txBody>
      </p:sp>
    </p:spTree>
    <p:extLst>
      <p:ext uri="{BB962C8B-B14F-4D97-AF65-F5344CB8AC3E}">
        <p14:creationId xmlns:p14="http://schemas.microsoft.com/office/powerpoint/2010/main" val="520813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IV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45771"/>
            <a:ext cx="10059271" cy="4923292"/>
          </a:xfrm>
        </p:spPr>
        <p:txBody>
          <a:bodyPr>
            <a:noAutofit/>
          </a:bodyPr>
          <a:lstStyle/>
          <a:p>
            <a:pPr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has not been effective in ensuring appropriate remedy for consumer disputes, dishonest  business practices or monopoly.</a:t>
            </a: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55</a:t>
            </a:fld>
            <a:endParaRPr lang="en-US"/>
          </a:p>
        </p:txBody>
      </p:sp>
    </p:spTree>
    <p:extLst>
      <p:ext uri="{BB962C8B-B14F-4D97-AF65-F5344CB8AC3E}">
        <p14:creationId xmlns:p14="http://schemas.microsoft.com/office/powerpoint/2010/main" val="28691970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V</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45771"/>
            <a:ext cx="10059271" cy="4923292"/>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Information is unknown as to: </a:t>
            </a:r>
          </a:p>
          <a:p>
            <a:pPr marL="0" marR="0" algn="just">
              <a:spcBef>
                <a:spcPts val="0"/>
              </a:spcBef>
              <a:spcAft>
                <a:spcPts val="0"/>
              </a:spcAft>
            </a:pPr>
            <a:endParaRPr lang="en-US" sz="8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a:spcBef>
                <a:spcPts val="0"/>
              </a:spcBef>
              <a:spcAft>
                <a:spcPts val="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 far BERC has exercised its investigation power in the energy market.</a:t>
            </a:r>
          </a:p>
          <a:p>
            <a:pPr marL="0" marR="0" algn="just">
              <a:spcBef>
                <a:spcPts val="0"/>
              </a:spcBef>
              <a:spcAft>
                <a:spcPts val="0"/>
              </a:spcAft>
            </a:pPr>
            <a:endParaRPr lang="en-US" sz="1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457200" marR="0" indent="-457200" algn="just">
              <a:spcBef>
                <a:spcPts val="0"/>
              </a:spcBef>
              <a:spcAft>
                <a:spcPts val="0"/>
              </a:spcAft>
              <a:buFont typeface="Arial" panose="020B0604020202020204" pitchFamily="34" charset="0"/>
              <a:buChar char="•"/>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whether BERC has ever carried on proceedings similar to a Civil Court at the time of trial under the Code of Civil Procedure.</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457200" indent="-457200" algn="just">
              <a:spcBef>
                <a:spcPts val="0"/>
              </a:spcBef>
              <a:spcAft>
                <a:spcPts val="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whether BERC has ever passed any interim order relating to any proceeding or hearing conducted before it.</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56</a:t>
            </a:fld>
            <a:endParaRPr lang="en-US"/>
          </a:p>
        </p:txBody>
      </p:sp>
    </p:spTree>
    <p:extLst>
      <p:ext uri="{BB962C8B-B14F-4D97-AF65-F5344CB8AC3E}">
        <p14:creationId xmlns:p14="http://schemas.microsoft.com/office/powerpoint/2010/main" val="3573401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a:t>
            </a:r>
            <a:r>
              <a:rPr lang="en-US" sz="4000" b="1" dirty="0">
                <a:solidFill>
                  <a:srgbClr val="C00000"/>
                </a:solidFill>
                <a:latin typeface="Times New Roman" panose="02020603050405020304" pitchFamily="18" charset="0"/>
                <a:ea typeface="Times New Roman" panose="02020603050405020304" pitchFamily="18" charset="0"/>
                <a:cs typeface="Calibri" panose="020F0502020204030204" pitchFamily="34" charset="0"/>
              </a:rPr>
              <a:t>VI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502228"/>
            <a:ext cx="10059271" cy="4923292"/>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 right of consultancy has been given to BERC in energy emergency situation. </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1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Act does not have provision for issuing </a:t>
            </a:r>
            <a:r>
              <a:rPr lang="en-US" sz="32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licence</a:t>
            </a: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for transmission, distribution, trading and use of electricity.</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BERC has been seen somewhat active in tariffing. However, multiple tariffing in one fiscal year, ignorance of people’s affordability vis-à-vis energy demand and ignoring the consumer interests made the whole process corporation friendly in contrast to common people.</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57</a:t>
            </a:fld>
            <a:endParaRPr lang="en-US"/>
          </a:p>
        </p:txBody>
      </p:sp>
    </p:spTree>
    <p:extLst>
      <p:ext uri="{BB962C8B-B14F-4D97-AF65-F5344CB8AC3E}">
        <p14:creationId xmlns:p14="http://schemas.microsoft.com/office/powerpoint/2010/main" val="24630892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VII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404257"/>
            <a:ext cx="10059271" cy="5064806"/>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No Court shall take cognizance of an offence under this Act for trial, except a written complaint by an officer who has been authorized by a general or special order in writing by the Commission.</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This provision restricts any aggrieved person’s right to seek judicial assistance, which is absolutely discriminatory and unconstitutional. </a:t>
            </a: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decision of the BERC might get politically influenced by the powerful end.</a:t>
            </a:r>
          </a:p>
          <a:p>
            <a:pPr marL="0" marR="0" algn="just">
              <a:spcBef>
                <a:spcPts val="0"/>
              </a:spcBef>
              <a:spcAft>
                <a:spcPts val="0"/>
              </a:spcAft>
            </a:pP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58</a:t>
            </a:fld>
            <a:endParaRPr lang="en-US"/>
          </a:p>
        </p:txBody>
      </p:sp>
    </p:spTree>
    <p:extLst>
      <p:ext uri="{BB962C8B-B14F-4D97-AF65-F5344CB8AC3E}">
        <p14:creationId xmlns:p14="http://schemas.microsoft.com/office/powerpoint/2010/main" val="421477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783778"/>
          </a:xfrm>
        </p:spPr>
        <p:txBody>
          <a:bodyPr>
            <a:noAutofit/>
          </a:bodyPr>
          <a:lstStyle/>
          <a:p>
            <a:pPr marL="0" marR="0" algn="ctr">
              <a:spcBef>
                <a:spcPts val="0"/>
              </a:spcBef>
              <a:spcAft>
                <a:spcPts val="0"/>
              </a:spcAft>
            </a:pP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BERC ACT VIII</a:t>
            </a:r>
            <a:endParaRPr lang="en-US" sz="4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2" y="1730829"/>
            <a:ext cx="10059271" cy="4738234"/>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BERC has been found to have been quite inactive in resolving consumer disputes. </a:t>
            </a:r>
            <a:endParaRPr lang="en-US" sz="3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59</a:t>
            </a:fld>
            <a:endParaRPr lang="en-US"/>
          </a:p>
        </p:txBody>
      </p:sp>
    </p:spTree>
    <p:extLst>
      <p:ext uri="{BB962C8B-B14F-4D97-AF65-F5344CB8AC3E}">
        <p14:creationId xmlns:p14="http://schemas.microsoft.com/office/powerpoint/2010/main" val="14824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III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rm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13</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People of Bangladesh shall own or control the instruments and means of production and distribution.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Energy is considered to be one of the main means of production and distribution. So, the ownership of energy (such as gas, coal, etc.) and energy products (such as fertilizer, cement, steel, etc.) must be ensured by the people as the owners or controller/regulators of the same. Further, the people shall own the energy generating machinery, its production and distribution system.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6</a:t>
            </a:fld>
            <a:endParaRPr lang="en-US"/>
          </a:p>
        </p:txBody>
      </p:sp>
    </p:spTree>
    <p:extLst>
      <p:ext uri="{BB962C8B-B14F-4D97-AF65-F5344CB8AC3E}">
        <p14:creationId xmlns:p14="http://schemas.microsoft.com/office/powerpoint/2010/main" val="114023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IV</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rm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15</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State must ensure basic necessities of life, including food, clothing, shelter, education and medical care.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Access to energy is one of the basic necessities of life. Not only that energy is needed to attain or fulfill other basic necessities of life too. However, our Constitution fails to explicitly recognize this fact.</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7</a:t>
            </a:fld>
            <a:endParaRPr lang="en-US"/>
          </a:p>
        </p:txBody>
      </p:sp>
    </p:spTree>
    <p:extLst>
      <p:ext uri="{BB962C8B-B14F-4D97-AF65-F5344CB8AC3E}">
        <p14:creationId xmlns:p14="http://schemas.microsoft.com/office/powerpoint/2010/main" val="2840464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V</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Autofit/>
          </a:bodyPr>
          <a:lstStyle/>
          <a:p>
            <a:pPr marL="0" marR="0" algn="just">
              <a:spcBef>
                <a:spcPts val="0"/>
              </a:spcBef>
              <a:spcAft>
                <a:spcPts val="0"/>
              </a:spcAft>
            </a:pPr>
            <a:r>
              <a:rPr lang="en-US" sz="3200"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16</a:t>
            </a: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State must ensure to remove the disparity in the standards of living between the urban and the rural areas</a:t>
            </a:r>
          </a:p>
          <a:p>
            <a:pPr marL="0" marR="0" algn="just">
              <a:spcBef>
                <a:spcPts val="0"/>
              </a:spcBef>
              <a:spcAft>
                <a:spcPts val="0"/>
              </a:spcAft>
            </a:pPr>
            <a:r>
              <a:rPr lang="en-US" sz="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Energy plays a crucial role in achieving so. Especially to bring about agricultural revolution, rural electrification, development of cottage and other industries and improvement of education, communication and public health, energy access is a pre-condition.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However, in our Constitution, energy access for the rural population has not been recognized as a right.</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8</a:t>
            </a:fld>
            <a:endParaRPr lang="en-US"/>
          </a:p>
        </p:txBody>
      </p:sp>
    </p:spTree>
    <p:extLst>
      <p:ext uri="{BB962C8B-B14F-4D97-AF65-F5344CB8AC3E}">
        <p14:creationId xmlns:p14="http://schemas.microsoft.com/office/powerpoint/2010/main" val="899479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F82D-BE51-CFB6-E664-FF2E5A247380}"/>
              </a:ext>
            </a:extLst>
          </p:cNvPr>
          <p:cNvSpPr>
            <a:spLocks noGrp="1"/>
          </p:cNvSpPr>
          <p:nvPr>
            <p:ph type="ctrTitle"/>
          </p:nvPr>
        </p:nvSpPr>
        <p:spPr>
          <a:xfrm>
            <a:off x="1261872" y="511622"/>
            <a:ext cx="10059270" cy="903515"/>
          </a:xfrm>
        </p:spPr>
        <p:txBody>
          <a:bodyPr>
            <a:noAutofit/>
          </a:bodyPr>
          <a:lstStyle/>
          <a:p>
            <a:pPr algn="ctr"/>
            <a:r>
              <a:rPr lang="en-US" sz="4000" b="1" dirty="0">
                <a:solidFill>
                  <a:srgbClr val="C00000"/>
                </a:solidFill>
                <a:effectLst/>
                <a:latin typeface="Times New Roman" panose="02020603050405020304" pitchFamily="18" charset="0"/>
                <a:ea typeface="Times New Roman" panose="02020603050405020304" pitchFamily="18" charset="0"/>
                <a:cs typeface="Calibri" panose="020F0502020204030204" pitchFamily="34" charset="0"/>
              </a:rPr>
              <a:t>Constitution VI</a:t>
            </a:r>
            <a:endParaRPr lang="en-US" sz="4000" dirty="0">
              <a:solidFill>
                <a:srgbClr val="C00000"/>
              </a:solidFill>
            </a:endParaRPr>
          </a:p>
        </p:txBody>
      </p:sp>
      <p:sp>
        <p:nvSpPr>
          <p:cNvPr id="3" name="Subtitle 2">
            <a:extLst>
              <a:ext uri="{FF2B5EF4-FFF2-40B4-BE49-F238E27FC236}">
                <a16:creationId xmlns:a16="http://schemas.microsoft.com/office/drawing/2014/main" id="{1956BE2C-36F8-D258-F94E-9044229E8456}"/>
              </a:ext>
            </a:extLst>
          </p:cNvPr>
          <p:cNvSpPr>
            <a:spLocks noGrp="1"/>
          </p:cNvSpPr>
          <p:nvPr>
            <p:ph type="subTitle" idx="1"/>
          </p:nvPr>
        </p:nvSpPr>
        <p:spPr>
          <a:xfrm>
            <a:off x="1261871" y="1600201"/>
            <a:ext cx="10059271" cy="4892040"/>
          </a:xfrm>
        </p:spPr>
        <p:txBody>
          <a:bodyPr>
            <a:noAutofit/>
          </a:bodyPr>
          <a:lstStyle/>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Article 18A: ensures protection and development of environment and protection and security of ecosystems for present and future citizens. </a:t>
            </a:r>
          </a:p>
          <a:p>
            <a:pPr marL="0" marR="0" algn="just">
              <a:spcBef>
                <a:spcPts val="0"/>
              </a:spcBef>
              <a:spcAft>
                <a:spcPts val="0"/>
              </a:spcAft>
            </a:pPr>
            <a:r>
              <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just"/>
            <a:r>
              <a:rPr lang="en-US" sz="3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However, the energy justice issue is hiddenly imbued into this Constitutional provision and it is merely a Fundamental Principles of State Policy.</a:t>
            </a:r>
            <a:endParaRPr lang="en-US" sz="32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94BF8F20-D93F-FEDE-8022-A085B1163EED}"/>
              </a:ext>
            </a:extLst>
          </p:cNvPr>
          <p:cNvSpPr>
            <a:spLocks noGrp="1"/>
          </p:cNvSpPr>
          <p:nvPr>
            <p:ph type="sldNum" sz="quarter" idx="12"/>
          </p:nvPr>
        </p:nvSpPr>
        <p:spPr/>
        <p:txBody>
          <a:bodyPr>
            <a:normAutofit lnSpcReduction="10000"/>
          </a:bodyPr>
          <a:lstStyle/>
          <a:p>
            <a:fld id="{4DE877C9-31CA-4BF2-8670-783CDE21A4DF}" type="slidenum">
              <a:rPr lang="en-US" smtClean="0"/>
              <a:t>9</a:t>
            </a:fld>
            <a:endParaRPr lang="en-US"/>
          </a:p>
        </p:txBody>
      </p:sp>
    </p:spTree>
    <p:extLst>
      <p:ext uri="{BB962C8B-B14F-4D97-AF65-F5344CB8AC3E}">
        <p14:creationId xmlns:p14="http://schemas.microsoft.com/office/powerpoint/2010/main" val="247782747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136</TotalTime>
  <Words>3728</Words>
  <Application>Microsoft Office PowerPoint</Application>
  <PresentationFormat>Widescreen</PresentationFormat>
  <Paragraphs>355</Paragraphs>
  <Slides>59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Calibri</vt:lpstr>
      <vt:lpstr>Century Schoolbook</vt:lpstr>
      <vt:lpstr>Symbol</vt:lpstr>
      <vt:lpstr>Times New Roman</vt:lpstr>
      <vt:lpstr>Wingdings 2</vt:lpstr>
      <vt:lpstr>View</vt:lpstr>
      <vt:lpstr>PowerPoint Presentation</vt:lpstr>
      <vt:lpstr>Introduction</vt:lpstr>
      <vt:lpstr>   Importance of Legal Strategies </vt:lpstr>
      <vt:lpstr>Constitution I</vt:lpstr>
      <vt:lpstr>Constitution II</vt:lpstr>
      <vt:lpstr>Constitution III</vt:lpstr>
      <vt:lpstr>Constitution IV</vt:lpstr>
      <vt:lpstr>Constitution V</vt:lpstr>
      <vt:lpstr>Constitution VI</vt:lpstr>
      <vt:lpstr>Constitution VII</vt:lpstr>
      <vt:lpstr>Constitution VIII</vt:lpstr>
      <vt:lpstr>Constitution IX</vt:lpstr>
      <vt:lpstr>Bangladesh Standards and  Testing Institution Act, 2018</vt:lpstr>
      <vt:lpstr>BSTI ACT, 2018 II</vt:lpstr>
      <vt:lpstr>BSTI ACT, 2018 III</vt:lpstr>
      <vt:lpstr>BSTI ACT, 2018 IV</vt:lpstr>
      <vt:lpstr>BSTI ACT, 2018 V</vt:lpstr>
      <vt:lpstr>Electricity Act, 2018</vt:lpstr>
      <vt:lpstr>Electricity Act, 2018 II</vt:lpstr>
      <vt:lpstr>Electricity Act, 2018 III</vt:lpstr>
      <vt:lpstr>Electricity Act, 2018 IV</vt:lpstr>
      <vt:lpstr>Electricity Act, 2018 V</vt:lpstr>
      <vt:lpstr>Electricity Act, 2018 VI</vt:lpstr>
      <vt:lpstr>Electricity Act, 2018 VII</vt:lpstr>
      <vt:lpstr>Electricity Act, 2018 VIII</vt:lpstr>
      <vt:lpstr>Electricity Act, 2018 IX</vt:lpstr>
      <vt:lpstr>Bangladesh Environment  Conservation Act, 1995</vt:lpstr>
      <vt:lpstr>BECA 1995 I</vt:lpstr>
      <vt:lpstr>BECA 1995 II</vt:lpstr>
      <vt:lpstr>BECA 1995 III</vt:lpstr>
      <vt:lpstr>BECA 1995 IV</vt:lpstr>
      <vt:lpstr>Consumers’ Right Protection Act, 2009</vt:lpstr>
      <vt:lpstr>CRPA 2009 II</vt:lpstr>
      <vt:lpstr>CRPA 2009 III</vt:lpstr>
      <vt:lpstr>CRPA 2009 IV</vt:lpstr>
      <vt:lpstr>CRPA 2009 V</vt:lpstr>
      <vt:lpstr>CRPA 2009 VI</vt:lpstr>
      <vt:lpstr>CRPA 2009 VII</vt:lpstr>
      <vt:lpstr>CRPA 2009 VIII</vt:lpstr>
      <vt:lpstr>CRPA 2009 IX</vt:lpstr>
      <vt:lpstr>Competition Act, 2012 </vt:lpstr>
      <vt:lpstr>Competition Act, 2012 II </vt:lpstr>
      <vt:lpstr>Competition Act, 2012 III </vt:lpstr>
      <vt:lpstr>Competition Act, 2012 IV </vt:lpstr>
      <vt:lpstr>Competition Act, 2012 V </vt:lpstr>
      <vt:lpstr>Competition Act, 2012 VI </vt:lpstr>
      <vt:lpstr>Competition Act, 2012 VII </vt:lpstr>
      <vt:lpstr>Competition Act, 2012 VIII </vt:lpstr>
      <vt:lpstr>The Sustainable and Renewable Energy Development Authority Act, 2012</vt:lpstr>
      <vt:lpstr>SREDA 2012 II</vt:lpstr>
      <vt:lpstr>SREDA 2012 III</vt:lpstr>
      <vt:lpstr>BERC ACT I</vt:lpstr>
      <vt:lpstr>BERC ACT II</vt:lpstr>
      <vt:lpstr>BERC ACT III</vt:lpstr>
      <vt:lpstr>BERC ACT IV</vt:lpstr>
      <vt:lpstr>BERC ACT V</vt:lpstr>
      <vt:lpstr>BERC ACT VI</vt:lpstr>
      <vt:lpstr>BERC ACT VII</vt:lpstr>
      <vt:lpstr>BERC ACT VIII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46</cp:revision>
  <dcterms:created xsi:type="dcterms:W3CDTF">2023-02-13T12:17:50Z</dcterms:created>
  <dcterms:modified xsi:type="dcterms:W3CDTF">2023-03-26T23:01:39Z</dcterms:modified>
</cp:coreProperties>
</file>